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77724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600" b="1">
                <a:solidFill>
                  <a:srgbClr val="1A1A1A"/>
                </a:solidFill>
                <a:latin typeface="Inter"/>
              </a:rPr>
              <a:t>The Value Velocity 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04672"/>
            <a:ext cx="77724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Inter"/>
              </a:rPr>
              <a:t>Prioritise AI initiatives by speed of economic output</a:t>
            </a:r>
          </a:p>
        </p:txBody>
      </p:sp>
      <p:pic>
        <p:nvPicPr>
          <p:cNvPr id="5" name="Picture 4" descr="logo-ligh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8670" y="457200"/>
            <a:ext cx="1657265" cy="38404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97280" y="2011680"/>
            <a:ext cx="3497580" cy="1988819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097280" y="4000500"/>
            <a:ext cx="3497580" cy="1988819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94860" y="2011680"/>
            <a:ext cx="3497579" cy="1988819"/>
          </a:xfrm>
          <a:prstGeom prst="rect">
            <a:avLst/>
          </a:prstGeom>
          <a:solidFill>
            <a:srgbClr val="02AFFF">
              <a:alpha val="10000"/>
            </a:srgbClr>
          </a:solidFill>
          <a:ln w="9525">
            <a:solidFill>
              <a:srgbClr val="02AFFF">
                <a:alpha val="45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594860" y="4000500"/>
            <a:ext cx="3497579" cy="1988819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0" name="Connector 9"/>
          <p:cNvCxnSpPr/>
          <p:nvPr/>
        </p:nvCxnSpPr>
        <p:spPr>
          <a:xfrm>
            <a:off x="1097280" y="5989320"/>
            <a:ext cx="6995160" cy="0"/>
          </a:xfrm>
          <a:prstGeom prst="line">
            <a:avLst/>
          </a:prstGeom>
          <a:ln w="19050">
            <a:solidFill>
              <a:srgbClr val="C7C7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1097280" y="2011680"/>
            <a:ext cx="0" cy="3977640"/>
          </a:xfrm>
          <a:prstGeom prst="line">
            <a:avLst/>
          </a:prstGeom>
          <a:ln w="19050">
            <a:solidFill>
              <a:srgbClr val="C7C7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1097280" y="4000500"/>
            <a:ext cx="6995160" cy="0"/>
          </a:xfrm>
          <a:prstGeom prst="line">
            <a:avLst/>
          </a:prstGeom>
          <a:ln w="15240">
            <a:solidFill>
              <a:srgbClr val="02AFFF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43000" y="3781044"/>
            <a:ext cx="274320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1">
                <a:solidFill>
                  <a:srgbClr val="02AFFF"/>
                </a:solidFill>
                <a:latin typeface="Inter"/>
              </a:rPr>
              <a:t>HIGH-VALUE LINE · S$15,000/yr</a:t>
            </a:r>
          </a:p>
        </p:txBody>
      </p:sp>
      <p:cxnSp>
        <p:nvCxnSpPr>
          <p:cNvPr id="14" name="Connector 13"/>
          <p:cNvCxnSpPr/>
          <p:nvPr/>
        </p:nvCxnSpPr>
        <p:spPr>
          <a:xfrm>
            <a:off x="4594860" y="1938528"/>
            <a:ext cx="0" cy="4123944"/>
          </a:xfrm>
          <a:prstGeom prst="line">
            <a:avLst/>
          </a:prstGeom>
          <a:ln w="20320">
            <a:solidFill>
              <a:srgbClr val="D8483C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06140" y="1719072"/>
            <a:ext cx="118872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900" b="1">
                <a:solidFill>
                  <a:srgbClr val="D8483C"/>
                </a:solidFill>
                <a:latin typeface="Inter"/>
              </a:rPr>
              <a:t>90-DAY TARGET →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34440" y="2057400"/>
            <a:ext cx="2743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>
                <a:solidFill>
                  <a:srgbClr val="4A6172"/>
                </a:solidFill>
                <a:latin typeface="Inter"/>
              </a:rPr>
              <a:t>DECOMPOSE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34440" y="2331720"/>
            <a:ext cx="32004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888888"/>
                </a:solidFill>
                <a:latin typeface="Inter"/>
              </a:rPr>
              <a:t>High output, slow — break into sprints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37959" y="2057400"/>
            <a:ext cx="150876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500" b="1">
                <a:solidFill>
                  <a:srgbClr val="02AFFF"/>
                </a:solidFill>
                <a:latin typeface="Inter"/>
              </a:rPr>
              <a:t>START HERE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15000" y="2331720"/>
            <a:ext cx="2331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850" b="0">
                <a:solidFill>
                  <a:srgbClr val="5A7EAA"/>
                </a:solidFill>
                <a:latin typeface="Inter"/>
              </a:rPr>
              <a:t>High output, fast — fund now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34440" y="5623559"/>
            <a:ext cx="2743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>
                <a:solidFill>
                  <a:srgbClr val="8A6B72"/>
                </a:solidFill>
                <a:latin typeface="Inter"/>
              </a:rPr>
              <a:t>DROP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34440" y="5440680"/>
            <a:ext cx="274320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A08890"/>
                </a:solidFill>
                <a:latin typeface="Inter"/>
              </a:rPr>
              <a:t>Low output, slow — stop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37959" y="5623559"/>
            <a:ext cx="150876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400" b="1">
                <a:solidFill>
                  <a:srgbClr val="666666"/>
                </a:solidFill>
                <a:latin typeface="Inter"/>
              </a:rPr>
              <a:t>QUICK WINS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49240" y="5440680"/>
            <a:ext cx="269748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850" b="0">
                <a:solidFill>
                  <a:srgbClr val="555555"/>
                </a:solidFill>
                <a:latin typeface="Inter"/>
              </a:rPr>
              <a:t>Low output, fast — spare-capacity wins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6126480"/>
            <a:ext cx="6995159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00" b="1">
                <a:solidFill>
                  <a:srgbClr val="333333"/>
                </a:solidFill>
                <a:latin typeface="Inter"/>
              </a:rPr>
              <a:t>TIME TO VALUE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97280" y="6355080"/>
            <a:ext cx="6995159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0">
                <a:solidFill>
                  <a:srgbClr val="888888"/>
                </a:solidFill>
                <a:latin typeface="Inter"/>
              </a:rPr>
              <a:t>weeks until economic output lands</a:t>
            </a:r>
          </a:p>
        </p:txBody>
      </p:sp>
      <p:sp>
        <p:nvSpPr>
          <p:cNvPr id="26" name="TextBox 25"/>
          <p:cNvSpPr txBox="1"/>
          <p:nvPr/>
        </p:nvSpPr>
        <p:spPr>
          <a:xfrm rot="16200000">
            <a:off x="273472" y="3360420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00" b="1" dirty="0">
                <a:solidFill>
                  <a:srgbClr val="333333"/>
                </a:solidFill>
                <a:latin typeface="Inter"/>
              </a:rPr>
              <a:t>ECONOMIC OUTPUT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97280" y="1161708"/>
            <a:ext cx="2743200" cy="16459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00" b="1">
                <a:solidFill>
                  <a:srgbClr val="555555"/>
                </a:solidFill>
                <a:latin typeface="Inter"/>
              </a:rPr>
              <a:t>VALUE STREAMS</a:t>
            </a:r>
          </a:p>
        </p:txBody>
      </p:sp>
      <p:sp>
        <p:nvSpPr>
          <p:cNvPr id="28" name="Oval 27"/>
          <p:cNvSpPr/>
          <p:nvPr/>
        </p:nvSpPr>
        <p:spPr>
          <a:xfrm>
            <a:off x="1097280" y="1372020"/>
            <a:ext cx="128016" cy="128016"/>
          </a:xfrm>
          <a:prstGeom prst="ellipse">
            <a:avLst/>
          </a:prstGeom>
          <a:solidFill>
            <a:srgbClr val="0F4D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1280160" y="1335444"/>
            <a:ext cx="96469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333333"/>
                </a:solidFill>
                <a:latin typeface="Inter"/>
              </a:rPr>
              <a:t>Customer experience</a:t>
            </a:r>
          </a:p>
        </p:txBody>
      </p:sp>
      <p:sp>
        <p:nvSpPr>
          <p:cNvPr id="30" name="Oval 29"/>
          <p:cNvSpPr/>
          <p:nvPr/>
        </p:nvSpPr>
        <p:spPr>
          <a:xfrm>
            <a:off x="2263140" y="1372020"/>
            <a:ext cx="128016" cy="128016"/>
          </a:xfrm>
          <a:prstGeom prst="ellipse">
            <a:avLst/>
          </a:prstGeom>
          <a:solidFill>
            <a:srgbClr val="7E5B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2446020" y="1335444"/>
            <a:ext cx="96469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333333"/>
                </a:solidFill>
                <a:latin typeface="Inter"/>
              </a:rPr>
              <a:t>Revenue growth</a:t>
            </a:r>
          </a:p>
        </p:txBody>
      </p:sp>
      <p:sp>
        <p:nvSpPr>
          <p:cNvPr id="32" name="Oval 31"/>
          <p:cNvSpPr/>
          <p:nvPr/>
        </p:nvSpPr>
        <p:spPr>
          <a:xfrm>
            <a:off x="3429000" y="1372020"/>
            <a:ext cx="128016" cy="128016"/>
          </a:xfrm>
          <a:prstGeom prst="ellipse">
            <a:avLst/>
          </a:prstGeom>
          <a:solidFill>
            <a:srgbClr val="C98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3611880" y="1335444"/>
            <a:ext cx="96469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333333"/>
                </a:solidFill>
                <a:latin typeface="Inter"/>
              </a:rPr>
              <a:t>Operating efficiency</a:t>
            </a:r>
          </a:p>
        </p:txBody>
      </p:sp>
      <p:sp>
        <p:nvSpPr>
          <p:cNvPr id="34" name="Oval 33"/>
          <p:cNvSpPr/>
          <p:nvPr/>
        </p:nvSpPr>
        <p:spPr>
          <a:xfrm>
            <a:off x="4594860" y="1372020"/>
            <a:ext cx="128016" cy="128016"/>
          </a:xfrm>
          <a:prstGeom prst="ellipse">
            <a:avLst/>
          </a:prstGeom>
          <a:solidFill>
            <a:srgbClr val="0596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4777740" y="1335444"/>
            <a:ext cx="96469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333333"/>
                </a:solidFill>
                <a:latin typeface="Inter"/>
              </a:rPr>
              <a:t>People &amp; Culture</a:t>
            </a:r>
          </a:p>
        </p:txBody>
      </p:sp>
      <p:sp>
        <p:nvSpPr>
          <p:cNvPr id="36" name="Oval 35"/>
          <p:cNvSpPr/>
          <p:nvPr/>
        </p:nvSpPr>
        <p:spPr>
          <a:xfrm>
            <a:off x="5760720" y="1372020"/>
            <a:ext cx="128016" cy="128016"/>
          </a:xfrm>
          <a:prstGeom prst="ellipse">
            <a:avLst/>
          </a:prstGeom>
          <a:solidFill>
            <a:srgbClr val="C456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5943600" y="1335444"/>
            <a:ext cx="96469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333333"/>
                </a:solidFill>
                <a:latin typeface="Inter"/>
              </a:rPr>
              <a:t>Legal &amp; Risk</a:t>
            </a:r>
          </a:p>
        </p:txBody>
      </p:sp>
      <p:sp>
        <p:nvSpPr>
          <p:cNvPr id="38" name="Oval 37"/>
          <p:cNvSpPr/>
          <p:nvPr/>
        </p:nvSpPr>
        <p:spPr>
          <a:xfrm>
            <a:off x="6926580" y="1372020"/>
            <a:ext cx="128016" cy="128016"/>
          </a:xfrm>
          <a:prstGeom prst="ellipse">
            <a:avLst/>
          </a:prstGeom>
          <a:solidFill>
            <a:srgbClr val="3E78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7109460" y="1463040"/>
            <a:ext cx="96469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333333"/>
                </a:solidFill>
                <a:latin typeface="Inter"/>
              </a:rPr>
              <a:t>Innovation</a:t>
            </a:r>
          </a:p>
        </p:txBody>
      </p:sp>
      <p:sp>
        <p:nvSpPr>
          <p:cNvPr id="40" name="Oval 39"/>
          <p:cNvSpPr/>
          <p:nvPr/>
        </p:nvSpPr>
        <p:spPr>
          <a:xfrm>
            <a:off x="5024581" y="2842658"/>
            <a:ext cx="607113" cy="607113"/>
          </a:xfrm>
          <a:prstGeom prst="ellipse">
            <a:avLst/>
          </a:prstGeom>
          <a:solidFill>
            <a:srgbClr val="0F4D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Oval 40"/>
          <p:cNvSpPr/>
          <p:nvPr/>
        </p:nvSpPr>
        <p:spPr>
          <a:xfrm>
            <a:off x="6328783" y="2841754"/>
            <a:ext cx="442970" cy="442970"/>
          </a:xfrm>
          <a:prstGeom prst="ellipse">
            <a:avLst/>
          </a:prstGeom>
          <a:solidFill>
            <a:srgbClr val="7E5B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Oval 41"/>
          <p:cNvSpPr/>
          <p:nvPr/>
        </p:nvSpPr>
        <p:spPr>
          <a:xfrm>
            <a:off x="3048117" y="3054319"/>
            <a:ext cx="649224" cy="649224"/>
          </a:xfrm>
          <a:prstGeom prst="ellipse">
            <a:avLst/>
          </a:prstGeom>
          <a:solidFill>
            <a:srgbClr val="7E5B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Oval 42"/>
          <p:cNvSpPr/>
          <p:nvPr/>
        </p:nvSpPr>
        <p:spPr>
          <a:xfrm>
            <a:off x="3732640" y="3398099"/>
            <a:ext cx="583783" cy="583783"/>
          </a:xfrm>
          <a:prstGeom prst="ellipse">
            <a:avLst/>
          </a:prstGeom>
          <a:solidFill>
            <a:srgbClr val="C98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Oval 43"/>
          <p:cNvSpPr/>
          <p:nvPr/>
        </p:nvSpPr>
        <p:spPr>
          <a:xfrm>
            <a:off x="5835371" y="4049088"/>
            <a:ext cx="452091" cy="452091"/>
          </a:xfrm>
          <a:prstGeom prst="ellipse">
            <a:avLst/>
          </a:prstGeom>
          <a:solidFill>
            <a:srgbClr val="C98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Oval 44"/>
          <p:cNvSpPr/>
          <p:nvPr/>
        </p:nvSpPr>
        <p:spPr>
          <a:xfrm>
            <a:off x="6089213" y="4902812"/>
            <a:ext cx="433259" cy="433259"/>
          </a:xfrm>
          <a:prstGeom prst="ellipse">
            <a:avLst/>
          </a:prstGeom>
          <a:solidFill>
            <a:srgbClr val="7A7A7A">
              <a:alpha val="55000"/>
            </a:srgbClr>
          </a:solidFill>
          <a:ln w="12700">
            <a:solidFill>
              <a:srgbClr val="D8483C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Rounded Rectangle 45"/>
          <p:cNvSpPr/>
          <p:nvPr/>
        </p:nvSpPr>
        <p:spPr>
          <a:xfrm>
            <a:off x="6077243" y="4683356"/>
            <a:ext cx="457200" cy="182880"/>
          </a:xfrm>
          <a:prstGeom prst="roundRect">
            <a:avLst>
              <a:gd name="adj" fmla="val 50000"/>
            </a:avLst>
          </a:prstGeom>
          <a:solidFill>
            <a:srgbClr val="F5F5F5"/>
          </a:solidFill>
          <a:ln w="9525">
            <a:solidFill>
              <a:srgbClr val="D848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700" b="1">
                <a:solidFill>
                  <a:srgbClr val="D8483C"/>
                </a:solidFill>
                <a:latin typeface="Inter"/>
              </a:rPr>
              <a:t>GATE</a:t>
            </a:r>
          </a:p>
        </p:txBody>
      </p:sp>
      <p:sp>
        <p:nvSpPr>
          <p:cNvPr id="47" name="Oval 46"/>
          <p:cNvSpPr/>
          <p:nvPr/>
        </p:nvSpPr>
        <p:spPr>
          <a:xfrm>
            <a:off x="4079455" y="4855319"/>
            <a:ext cx="541956" cy="541956"/>
          </a:xfrm>
          <a:prstGeom prst="ellipse">
            <a:avLst/>
          </a:prstGeom>
          <a:solidFill>
            <a:srgbClr val="7A7A7A">
              <a:alpha val="55000"/>
            </a:srgbClr>
          </a:solidFill>
          <a:ln w="12700">
            <a:solidFill>
              <a:srgbClr val="D8483C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Rounded Rectangle 47"/>
          <p:cNvSpPr/>
          <p:nvPr/>
        </p:nvSpPr>
        <p:spPr>
          <a:xfrm>
            <a:off x="4121833" y="4635863"/>
            <a:ext cx="457200" cy="182880"/>
          </a:xfrm>
          <a:prstGeom prst="roundRect">
            <a:avLst>
              <a:gd name="adj" fmla="val 50000"/>
            </a:avLst>
          </a:prstGeom>
          <a:solidFill>
            <a:srgbClr val="F5F5F5"/>
          </a:solidFill>
          <a:ln w="9525">
            <a:solidFill>
              <a:srgbClr val="D848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700" b="1">
                <a:solidFill>
                  <a:srgbClr val="D8483C"/>
                </a:solidFill>
                <a:latin typeface="Inter"/>
              </a:rPr>
              <a:t>GATE</a:t>
            </a:r>
          </a:p>
        </p:txBody>
      </p:sp>
      <p:sp>
        <p:nvSpPr>
          <p:cNvPr id="49" name="Oval 48"/>
          <p:cNvSpPr/>
          <p:nvPr/>
        </p:nvSpPr>
        <p:spPr>
          <a:xfrm>
            <a:off x="2499828" y="5102352"/>
            <a:ext cx="768096" cy="768096"/>
          </a:xfrm>
          <a:prstGeom prst="ellipse">
            <a:avLst/>
          </a:prstGeom>
          <a:solidFill>
            <a:srgbClr val="3E78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4550898" y="3504635"/>
            <a:ext cx="15544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111111"/>
                </a:solidFill>
                <a:latin typeface="Inter"/>
              </a:rPr>
              <a:t>Customer-service</a:t>
            </a:r>
          </a:p>
          <a:p>
            <a:pPr algn="ctr"/>
            <a:r>
              <a:rPr sz="900" b="1">
                <a:solidFill>
                  <a:srgbClr val="111111"/>
                </a:solidFill>
                <a:latin typeface="Inter"/>
              </a:rPr>
              <a:t>copilot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773029" y="3339589"/>
            <a:ext cx="15544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111111"/>
                </a:solidFill>
                <a:latin typeface="Inter"/>
              </a:rPr>
              <a:t>Sales call</a:t>
            </a:r>
          </a:p>
          <a:p>
            <a:pPr algn="ctr"/>
            <a:r>
              <a:rPr sz="900" b="1">
                <a:solidFill>
                  <a:srgbClr val="111111"/>
                </a:solidFill>
                <a:latin typeface="Inter"/>
              </a:rPr>
              <a:t>summarisation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595489" y="3758407"/>
            <a:ext cx="15544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111111"/>
                </a:solidFill>
                <a:latin typeface="Inter"/>
              </a:rPr>
              <a:t>Marketing</a:t>
            </a:r>
          </a:p>
          <a:p>
            <a:pPr algn="ctr"/>
            <a:r>
              <a:rPr sz="900" b="1">
                <a:solidFill>
                  <a:srgbClr val="111111"/>
                </a:solidFill>
                <a:latin typeface="Inter"/>
              </a:rPr>
              <a:t>content engine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247292" y="4036747"/>
            <a:ext cx="15544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111111"/>
                </a:solidFill>
                <a:latin typeface="Inter"/>
              </a:rPr>
              <a:t>Procurement RFP</a:t>
            </a:r>
          </a:p>
          <a:p>
            <a:pPr algn="ctr"/>
            <a:r>
              <a:rPr sz="900" b="1">
                <a:solidFill>
                  <a:srgbClr val="111111"/>
                </a:solidFill>
                <a:latin typeface="Inter"/>
              </a:rPr>
              <a:t>drafting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947220" y="4237730"/>
            <a:ext cx="15544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 dirty="0">
                <a:solidFill>
                  <a:srgbClr val="111111"/>
                </a:solidFill>
                <a:latin typeface="Inter"/>
              </a:rPr>
              <a:t>AP exception</a:t>
            </a:r>
          </a:p>
          <a:p>
            <a:pPr algn="ctr"/>
            <a:r>
              <a:rPr sz="900" b="1" dirty="0">
                <a:solidFill>
                  <a:srgbClr val="111111"/>
                </a:solidFill>
                <a:latin typeface="Inter"/>
              </a:rPr>
              <a:t>triage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50098" y="5073145"/>
            <a:ext cx="15544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 dirty="0">
                <a:solidFill>
                  <a:srgbClr val="555555"/>
                </a:solidFill>
                <a:latin typeface="Inter"/>
              </a:rPr>
              <a:t>HR policy Q&amp;A</a:t>
            </a:r>
          </a:p>
          <a:p>
            <a:pPr algn="ctr"/>
            <a:r>
              <a:rPr sz="900" b="1" dirty="0">
                <a:solidFill>
                  <a:srgbClr val="555555"/>
                </a:solidFill>
                <a:latin typeface="Inter"/>
              </a:rPr>
              <a:t>bot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573193" y="5452139"/>
            <a:ext cx="15544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555555"/>
                </a:solidFill>
                <a:latin typeface="Inter"/>
              </a:rPr>
              <a:t>Legal contract</a:t>
            </a:r>
          </a:p>
          <a:p>
            <a:pPr algn="ctr"/>
            <a:r>
              <a:rPr sz="900" b="1">
                <a:solidFill>
                  <a:srgbClr val="555555"/>
                </a:solidFill>
                <a:latin typeface="Inter"/>
              </a:rPr>
              <a:t>auto-review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106636" y="4736592"/>
            <a:ext cx="15544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111111"/>
                </a:solidFill>
                <a:latin typeface="Inter"/>
              </a:rPr>
              <a:t>Custom LLM</a:t>
            </a:r>
          </a:p>
          <a:p>
            <a:pPr algn="ctr"/>
            <a:r>
              <a:rPr sz="900" b="1">
                <a:solidFill>
                  <a:srgbClr val="111111"/>
                </a:solidFill>
                <a:latin typeface="Inter"/>
              </a:rPr>
              <a:t>fine-tune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366760" y="1691640"/>
            <a:ext cx="3520440" cy="4937760"/>
          </a:xfrm>
          <a:prstGeom prst="rect">
            <a:avLst/>
          </a:prstGeom>
          <a:solidFill>
            <a:srgbClr val="F5F5F5"/>
          </a:solidFill>
          <a:ln w="7620">
            <a:solidFill>
              <a:srgbClr val="C7C7C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TextBox 58"/>
          <p:cNvSpPr txBox="1"/>
          <p:nvPr/>
        </p:nvSpPr>
        <p:spPr>
          <a:xfrm>
            <a:off x="8549640" y="1892808"/>
            <a:ext cx="3154680" cy="34747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>
                <a:solidFill>
                  <a:srgbClr val="1A1A1A"/>
                </a:solidFill>
                <a:latin typeface="Inter"/>
              </a:rPr>
              <a:t>How to read this map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549640" y="2350008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1">
                <a:solidFill>
                  <a:srgbClr val="1A1A1A"/>
                </a:solidFill>
                <a:latin typeface="Inter"/>
              </a:rPr>
              <a:t>Axes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549640" y="2624328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555555"/>
                </a:solidFill>
                <a:latin typeface="Inter"/>
              </a:rPr>
              <a:t>→ x = time to value (weeks). Right = fast.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549640" y="2862072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555555"/>
                </a:solidFill>
                <a:latin typeface="Inter"/>
              </a:rPr>
              <a:t>→ y = economic output (S$/yr). Top = high.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549640" y="3099815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555555"/>
                </a:solidFill>
                <a:latin typeface="Inter"/>
              </a:rPr>
              <a:t>→ Vertical dashed line = 90-day target.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549640" y="3337559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555555"/>
                </a:solidFill>
                <a:latin typeface="Inter"/>
              </a:rPr>
              <a:t>→ Horizontal dashed line = high-value threshold.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549640" y="3685031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1">
                <a:solidFill>
                  <a:srgbClr val="1A1A1A"/>
                </a:solidFill>
                <a:latin typeface="Inter"/>
              </a:rPr>
              <a:t>Four zones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549640" y="3959351"/>
            <a:ext cx="31546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00" b="1">
                <a:solidFill>
                  <a:srgbClr val="02AFFF"/>
                </a:solidFill>
                <a:latin typeface="Inter"/>
              </a:rPr>
              <a:t>● Start Here — high, fast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8695944" y="4160519"/>
            <a:ext cx="31546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555555"/>
                </a:solidFill>
                <a:latin typeface="Inter"/>
              </a:rPr>
              <a:t>fund now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8549640" y="4361688"/>
            <a:ext cx="31546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00" b="1">
                <a:solidFill>
                  <a:srgbClr val="4A6172"/>
                </a:solidFill>
                <a:latin typeface="Inter"/>
              </a:rPr>
              <a:t>● Decompose — high, slow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695944" y="4562855"/>
            <a:ext cx="31546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555555"/>
                </a:solidFill>
                <a:latin typeface="Inter"/>
              </a:rPr>
              <a:t>break into sprints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549640" y="4764024"/>
            <a:ext cx="31546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00" b="1">
                <a:solidFill>
                  <a:srgbClr val="666666"/>
                </a:solidFill>
                <a:latin typeface="Inter"/>
              </a:rPr>
              <a:t>● Quick Wins — low, fast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8695944" y="4965192"/>
            <a:ext cx="31546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555555"/>
                </a:solidFill>
                <a:latin typeface="Inter"/>
              </a:rPr>
              <a:t>run on spare capacity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8549640" y="5166360"/>
            <a:ext cx="31546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00" b="1">
                <a:solidFill>
                  <a:srgbClr val="8A6B72"/>
                </a:solidFill>
                <a:latin typeface="Inter"/>
              </a:rPr>
              <a:t>● Do not prioritise — low, slow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695944" y="5367528"/>
            <a:ext cx="31546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555555"/>
                </a:solidFill>
                <a:latin typeface="Inter"/>
              </a:rPr>
              <a:t>drop or defer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549640" y="5660136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1">
                <a:solidFill>
                  <a:srgbClr val="1A1A1A"/>
                </a:solidFill>
                <a:latin typeface="Inter"/>
              </a:rPr>
              <a:t>Bubble encoding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8549640" y="5934456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555555"/>
                </a:solidFill>
                <a:latin typeface="Inter"/>
              </a:rPr>
              <a:t>→ Size = build cost (larger = more investment).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549640" y="6172200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555555"/>
                </a:solidFill>
                <a:latin typeface="Inter"/>
              </a:rPr>
              <a:t>→ Colour = value stream / objective.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549640" y="6409944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555555"/>
                </a:solidFill>
                <a:latin typeface="Inter"/>
              </a:rPr>
              <a:t>→ Grey with GATE = sensitive or regulated — parked.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57200" y="653796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00" b="0">
                <a:solidFill>
                  <a:srgbClr val="888888"/>
                </a:solidFill>
                <a:latin typeface="Inter"/>
              </a:rPr>
              <a:t>rebootup.com/tools/value-velocity-map · interactive tool · edit your own portfolio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248</Words>
  <Application>Microsoft Macintosh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Inter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Damien Kopp</cp:lastModifiedBy>
  <cp:revision>2</cp:revision>
  <dcterms:created xsi:type="dcterms:W3CDTF">2013-01-27T09:14:16Z</dcterms:created>
  <dcterms:modified xsi:type="dcterms:W3CDTF">2026-07-01T01:39:47Z</dcterms:modified>
  <cp:category/>
</cp:coreProperties>
</file>